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Saira"/>
      <p:regular r:id="rId33"/>
      <p:bold r:id="rId34"/>
    </p:embeddedFont>
    <p:embeddedFont>
      <p:font typeface="Merriweather"/>
      <p:regular r:id="rId35"/>
      <p:bold r:id="rId36"/>
      <p:italic r:id="rId37"/>
      <p:boldItalic r:id="rId38"/>
    </p:embeddedFont>
    <p:embeddedFont>
      <p:font typeface="Questrial"/>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DE960D-34CA-4A89-B032-2BC2AE49D7B6}">
  <a:tblStyle styleId="{6DDE960D-34CA-4A89-B032-2BC2AE49D7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84"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Saira-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erriweather-regular.fntdata"/><Relationship Id="rId12" Type="http://schemas.openxmlformats.org/officeDocument/2006/relationships/slide" Target="slides/slide6.xml"/><Relationship Id="rId34" Type="http://schemas.openxmlformats.org/officeDocument/2006/relationships/font" Target="fonts/Saira-bold.fntdata"/><Relationship Id="rId15" Type="http://schemas.openxmlformats.org/officeDocument/2006/relationships/slide" Target="slides/slide9.xml"/><Relationship Id="rId37" Type="http://schemas.openxmlformats.org/officeDocument/2006/relationships/font" Target="fonts/Merriweather-italic.fntdata"/><Relationship Id="rId14" Type="http://schemas.openxmlformats.org/officeDocument/2006/relationships/slide" Target="slides/slide8.xml"/><Relationship Id="rId36" Type="http://schemas.openxmlformats.org/officeDocument/2006/relationships/font" Target="fonts/Merriweather-bold.fntdata"/><Relationship Id="rId17" Type="http://schemas.openxmlformats.org/officeDocument/2006/relationships/slide" Target="slides/slide11.xml"/><Relationship Id="rId39" Type="http://schemas.openxmlformats.org/officeDocument/2006/relationships/font" Target="fonts/Questrial-regular.fntdata"/><Relationship Id="rId16" Type="http://schemas.openxmlformats.org/officeDocument/2006/relationships/slide" Target="slides/slide10.xml"/><Relationship Id="rId38" Type="http://schemas.openxmlformats.org/officeDocument/2006/relationships/font" Target="fonts/Merriweather-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a:t>
            </a:r>
            <a:r>
              <a:rPr lang="en"/>
              <a:t>Mobile</a:t>
            </a:r>
            <a:r>
              <a:rPr lang="en"/>
              <a:t>. To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7338520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7338520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252fdae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252fdae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252fdaec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252fdaec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97338520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7338520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fec9e6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fec9e6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 </a:t>
            </a:r>
            <a:endParaRPr/>
          </a:p>
          <a:p>
            <a:pPr indent="0" lvl="0" marL="0" rtl="0" algn="l">
              <a:spcBef>
                <a:spcPts val="0"/>
              </a:spcBef>
              <a:spcAft>
                <a:spcPts val="0"/>
              </a:spcAft>
              <a:buNone/>
            </a:pPr>
            <a:r>
              <a:rPr lang="en"/>
              <a:t>For Design 2 we decided to continue to use the same model heating element used in the design 1 prototype. For more </a:t>
            </a:r>
            <a:r>
              <a:rPr lang="en"/>
              <a:t>efficient</a:t>
            </a:r>
            <a:r>
              <a:rPr lang="en"/>
              <a:t> heat transfer from that element we will not be using the black iron piping used in design 1. We discovered that the black iron piping was too think and as a result, was absorbing much of the heat that could be delivered to the roasting chamber. In design 2 we decided to used thinner metal piping made out of steel which provides more </a:t>
            </a:r>
            <a:r>
              <a:rPr lang="en"/>
              <a:t>efficient</a:t>
            </a:r>
            <a:r>
              <a:rPr lang="en"/>
              <a:t> heat transfer and therefore allows a more beans to be roasted.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7eb080c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7eb080c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-PCB designed to replace breadboard </a:t>
            </a:r>
            <a:endParaRPr/>
          </a:p>
          <a:p>
            <a:pPr indent="0" lvl="0" marL="0" rtl="0" algn="l">
              <a:spcBef>
                <a:spcPts val="0"/>
              </a:spcBef>
              <a:spcAft>
                <a:spcPts val="0"/>
              </a:spcAft>
              <a:buNone/>
            </a:pPr>
            <a:r>
              <a:rPr lang="en"/>
              <a:t>-interfaces directly to dev board for easy </a:t>
            </a:r>
            <a:r>
              <a:rPr lang="en"/>
              <a:t>troubleshooting</a:t>
            </a:r>
            <a:endParaRPr/>
          </a:p>
          <a:p>
            <a:pPr indent="0" lvl="0" marL="0" rtl="0" algn="l">
              <a:spcBef>
                <a:spcPts val="0"/>
              </a:spcBef>
              <a:spcAft>
                <a:spcPts val="0"/>
              </a:spcAft>
              <a:buNone/>
            </a:pPr>
            <a:r>
              <a:rPr lang="en"/>
              <a:t>-built in power regulation for 12V to 3.3V</a:t>
            </a:r>
            <a:endParaRPr/>
          </a:p>
          <a:p>
            <a:pPr indent="0" lvl="0" marL="0" rtl="0" algn="l">
              <a:spcBef>
                <a:spcPts val="0"/>
              </a:spcBef>
              <a:spcAft>
                <a:spcPts val="0"/>
              </a:spcAft>
              <a:buNone/>
            </a:pPr>
            <a:r>
              <a:rPr lang="en"/>
              <a:t>-Fan driver also added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eb080c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eb080c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7eb080c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7eb080c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Our current smartphone app allows the user to view roast details during a roast, choose from 3 roast profiles, and manually control the fan or heating element power. We plan to revamp this a little and add in the ability to create a custom roast from scratch.</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252fdaec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252fdae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Looking past senior design, here are some mockups of a V2 of the app with a complete redesign. This will allow the user to select from many pre-defined roasts and customize them to their liking, as well as create their own roasts.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97099d8c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97099d8c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Set temp in red is closely matched by bean temp (matching defined roast profile)</a:t>
            </a:r>
            <a:endParaRPr/>
          </a:p>
          <a:p>
            <a:pPr indent="-298450" lvl="0" marL="457200" rtl="0" algn="l">
              <a:spcBef>
                <a:spcPts val="0"/>
              </a:spcBef>
              <a:spcAft>
                <a:spcPts val="0"/>
              </a:spcAft>
              <a:buSzPts val="1100"/>
              <a:buChar char="●"/>
            </a:pPr>
            <a:r>
              <a:rPr lang="en"/>
              <a:t>Rate of rise is the goal of a manual machine as local roaster</a:t>
            </a:r>
            <a:endParaRPr/>
          </a:p>
          <a:p>
            <a:pPr indent="-298450" lvl="0" marL="457200" rtl="0" algn="l">
              <a:spcBef>
                <a:spcPts val="0"/>
              </a:spcBef>
              <a:spcAft>
                <a:spcPts val="0"/>
              </a:spcAft>
              <a:buSzPts val="1100"/>
              <a:buChar char="●"/>
            </a:pPr>
            <a:r>
              <a:rPr lang="en"/>
              <a:t>Computer control results in a smooth rate of rise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7eb080cd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7eb080cd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Here’s a list of what we have left to complete before we have our working prototype. We have the schematic for the PCB almost finished, and we should be ready to send that off for printing in a week or two. We will be ordering metals in the next two weeks to get those fabricated to make the casing and the piping, and we are ordering the high temp resin this week or next week so we can print our cyclone separator. We also plan to update our smartphone add to allow custom roasts. Once we get all our parts manufactured, we will assemble it and spend a week or two testing and tuning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7fe8a35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7fe8a3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7eb080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7eb080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Mobile. To begin...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So what is the problem IntelliRoast addresses? It starts with brands like these. They have allowed coffee to become one of the most popular beverages in the world, at a cost. The coffee they provide is low grade, over roasted, and stale, in most cases, by many months. This in contrast to buying coffee from local roasters who provide high quality, fresh roasted coffee. This coffee though comes with a premium price that many can’t justify.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IntelliRoast will also need to meet some practical constraints. The device will cost less than $500. There are some similar products already on the market, but those start at $1600, so we wanted to choose a price to allow the everyday consumer to </a:t>
            </a:r>
            <a:r>
              <a:rPr lang="en"/>
              <a:t>buy this for their home</a:t>
            </a:r>
            <a:r>
              <a:rPr lang="en"/>
              <a:t>. Also, IntelliRoast will roast coffee without the user having to step in during the process. They just start the roast and IntelliRoast does the rest. This is a key feature, since even the industrial roasters manually control temperatures and roast times for each roast. Additionally, users can use a smartphone app to choose different roasts and view roast progress. Our final practical constraint is chaff collection. Chaff is a paper like substance that flakes off of the coffee beans during the roast, and it is both a nuisance to the consumer and a fire hazard, so IntelliRoast must collect the chaff and keep it separate from the roasted beans.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On top of our established constraints, these are the engineering standards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define a device’s protection from solid objects and water, which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f6346e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f6346e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24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a:lnSpc>
                <a:spcPct val="150000"/>
              </a:lnSpc>
              <a:spcBef>
                <a:spcPts val="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1pPr>
            <a:lvl2pPr indent="-381000" lvl="1" marL="914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2pPr>
            <a:lvl3pPr indent="-381000" lvl="2" marL="1371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3pPr>
            <a:lvl4pPr indent="-381000" lvl="3" marL="18288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4pPr>
            <a:lvl5pPr indent="-381000" lvl="4" marL="22860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5pPr>
            <a:lvl6pPr indent="-381000" lvl="5" marL="27432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6pPr>
            <a:lvl7pPr indent="-381000" lvl="6" marL="3200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7pPr>
            <a:lvl8pPr indent="-381000" lvl="7" marL="3657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8pPr>
            <a:lvl9pPr indent="-381000" lvl="8" marL="4114800">
              <a:lnSpc>
                <a:spcPct val="150000"/>
              </a:lnSpc>
              <a:spcBef>
                <a:spcPts val="1600"/>
              </a:spcBef>
              <a:spcAft>
                <a:spcPts val="1600"/>
              </a:spcAft>
              <a:buClr>
                <a:schemeClr val="dk2"/>
              </a:buClr>
              <a:buSzPts val="2400"/>
              <a:buFont typeface="Questrial"/>
              <a:buChar char="■"/>
              <a:defRPr sz="2400">
                <a:solidFill>
                  <a:schemeClr val="dk2"/>
                </a:solidFill>
                <a:latin typeface="Questrial"/>
                <a:ea typeface="Questrial"/>
                <a:cs typeface="Questrial"/>
                <a:sym typeface="Quest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6.jpg"/><Relationship Id="rId5" Type="http://schemas.openxmlformats.org/officeDocument/2006/relationships/image" Target="../media/image21.jpg"/><Relationship Id="rId6"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9.jpg"/><Relationship Id="rId4" Type="http://schemas.openxmlformats.org/officeDocument/2006/relationships/image" Target="../media/image28.jpg"/><Relationship Id="rId5" Type="http://schemas.openxmlformats.org/officeDocument/2006/relationships/image" Target="../media/image20.jpg"/><Relationship Id="rId6" Type="http://schemas.openxmlformats.org/officeDocument/2006/relationships/image" Target="../media/image30.jpg"/><Relationship Id="rId7"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a:t>
            </a:r>
            <a:endParaRPr sz="4200"/>
          </a:p>
        </p:txBody>
      </p:sp>
      <p:grpSp>
        <p:nvGrpSpPr>
          <p:cNvPr id="139" name="Google Shape;139;p22"/>
          <p:cNvGrpSpPr/>
          <p:nvPr/>
        </p:nvGrpSpPr>
        <p:grpSpPr>
          <a:xfrm>
            <a:off x="2314937" y="2211313"/>
            <a:ext cx="4514125" cy="2015038"/>
            <a:chOff x="4484138" y="2221038"/>
            <a:chExt cx="4514125" cy="2015038"/>
          </a:xfrm>
        </p:grpSpPr>
        <p:pic>
          <p:nvPicPr>
            <p:cNvPr id="140" name="Google Shape;140;p22"/>
            <p:cNvPicPr preferRelativeResize="0"/>
            <p:nvPr/>
          </p:nvPicPr>
          <p:blipFill>
            <a:blip r:embed="rId3">
              <a:alphaModFix/>
            </a:blip>
            <a:stretch>
              <a:fillRect/>
            </a:stretch>
          </p:blipFill>
          <p:spPr>
            <a:xfrm>
              <a:off x="4484138" y="2221038"/>
              <a:ext cx="2015037" cy="2015037"/>
            </a:xfrm>
            <a:prstGeom prst="rect">
              <a:avLst/>
            </a:prstGeom>
            <a:noFill/>
            <a:ln>
              <a:noFill/>
            </a:ln>
          </p:spPr>
        </p:pic>
        <p:pic>
          <p:nvPicPr>
            <p:cNvPr id="141" name="Google Shape;141;p22"/>
            <p:cNvPicPr preferRelativeResize="0"/>
            <p:nvPr/>
          </p:nvPicPr>
          <p:blipFill>
            <a:blip r:embed="rId4">
              <a:alphaModFix/>
            </a:blip>
            <a:stretch>
              <a:fillRect/>
            </a:stretch>
          </p:blipFill>
          <p:spPr>
            <a:xfrm>
              <a:off x="6983237" y="2221051"/>
              <a:ext cx="2015025" cy="2015025"/>
            </a:xfrm>
            <a:prstGeom prst="rect">
              <a:avLst/>
            </a:prstGeom>
            <a:noFill/>
            <a:ln>
              <a:noFill/>
            </a:ln>
          </p:spPr>
        </p:pic>
        <p:cxnSp>
          <p:nvCxnSpPr>
            <p:cNvPr id="142" name="Google Shape;142;p22"/>
            <p:cNvCxnSpPr/>
            <p:nvPr/>
          </p:nvCxnSpPr>
          <p:spPr>
            <a:xfrm>
              <a:off x="6581600" y="3208350"/>
              <a:ext cx="319200" cy="0"/>
            </a:xfrm>
            <a:prstGeom prst="straightConnector1">
              <a:avLst/>
            </a:prstGeom>
            <a:noFill/>
            <a:ln cap="flat" cmpd="sng" w="19050">
              <a:solidFill>
                <a:schemeClr val="dk2"/>
              </a:solidFill>
              <a:prstDash val="solid"/>
              <a:round/>
              <a:headEnd len="med" w="med"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 (cont.)</a:t>
            </a:r>
            <a:endParaRPr sz="4200"/>
          </a:p>
        </p:txBody>
      </p:sp>
      <p:graphicFrame>
        <p:nvGraphicFramePr>
          <p:cNvPr id="148" name="Google Shape;148;p23"/>
          <p:cNvGraphicFramePr/>
          <p:nvPr/>
        </p:nvGraphicFramePr>
        <p:xfrm>
          <a:off x="5542650" y="1766325"/>
          <a:ext cx="3000000" cy="3000000"/>
        </p:xfrm>
        <a:graphic>
          <a:graphicData uri="http://schemas.openxmlformats.org/drawingml/2006/table">
            <a:tbl>
              <a:tblPr>
                <a:noFill/>
                <a:tableStyleId>{6DDE960D-34CA-4A89-B032-2BC2AE49D7B6}</a:tableStyleId>
              </a:tblPr>
              <a:tblGrid>
                <a:gridCol w="1468950"/>
                <a:gridCol w="1820725"/>
              </a:tblGrid>
              <a:tr h="609950">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Duty Cycle </a:t>
                      </a:r>
                      <a:r>
                        <a:rPr lang="en" sz="1800">
                          <a:solidFill>
                            <a:srgbClr val="FFFFFF"/>
                          </a:solidFill>
                          <a:latin typeface="Questrial"/>
                          <a:ea typeface="Questrial"/>
                          <a:cs typeface="Questrial"/>
                          <a:sym typeface="Questrial"/>
                        </a:rPr>
                        <a:t>(%)</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Bean Agitation</a:t>
                      </a:r>
                      <a:endParaRPr sz="24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15 </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No</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25</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Minor</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30</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Moderate</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35</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Yes</a:t>
                      </a:r>
                      <a:endParaRPr sz="1800">
                        <a:solidFill>
                          <a:schemeClr val="dk2"/>
                        </a:solidFill>
                        <a:latin typeface="Questrial"/>
                        <a:ea typeface="Questrial"/>
                        <a:cs typeface="Questrial"/>
                        <a:sym typeface="Questrial"/>
                      </a:endParaRPr>
                    </a:p>
                  </a:txBody>
                  <a:tcPr marT="91425" marB="91425" marR="91425" marL="91425"/>
                </a:tc>
              </a:tr>
            </a:tbl>
          </a:graphicData>
        </a:graphic>
      </p:graphicFrame>
      <p:pic>
        <p:nvPicPr>
          <p:cNvPr id="149" name="Google Shape;149;p23"/>
          <p:cNvPicPr preferRelativeResize="0"/>
          <p:nvPr/>
        </p:nvPicPr>
        <p:blipFill>
          <a:blip r:embed="rId3">
            <a:alphaModFix/>
          </a:blip>
          <a:stretch>
            <a:fillRect/>
          </a:stretch>
        </p:blipFill>
        <p:spPr>
          <a:xfrm>
            <a:off x="311725" y="1766323"/>
            <a:ext cx="4961807" cy="3068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 (cont.)</a:t>
            </a:r>
            <a:endParaRPr sz="4200"/>
          </a:p>
        </p:txBody>
      </p:sp>
      <p:pic>
        <p:nvPicPr>
          <p:cNvPr id="155" name="Google Shape;155;p24"/>
          <p:cNvPicPr preferRelativeResize="0"/>
          <p:nvPr/>
        </p:nvPicPr>
        <p:blipFill>
          <a:blip r:embed="rId3">
            <a:alphaModFix/>
          </a:blip>
          <a:stretch>
            <a:fillRect/>
          </a:stretch>
        </p:blipFill>
        <p:spPr>
          <a:xfrm>
            <a:off x="704600" y="1397586"/>
            <a:ext cx="3867400" cy="3465263"/>
          </a:xfrm>
          <a:prstGeom prst="rect">
            <a:avLst/>
          </a:prstGeom>
          <a:noFill/>
          <a:ln>
            <a:noFill/>
          </a:ln>
        </p:spPr>
      </p:pic>
      <p:sp>
        <p:nvSpPr>
          <p:cNvPr id="156" name="Google Shape;156;p24"/>
          <p:cNvSpPr txBox="1"/>
          <p:nvPr/>
        </p:nvSpPr>
        <p:spPr>
          <a:xfrm>
            <a:off x="5143500" y="1459500"/>
            <a:ext cx="3472500" cy="3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 Sensing</a:t>
            </a:r>
            <a:endParaRPr sz="2400">
              <a:solidFill>
                <a:schemeClr val="dk2"/>
              </a:solidFill>
              <a:latin typeface="Questrial"/>
              <a:ea typeface="Questrial"/>
              <a:cs typeface="Questrial"/>
              <a:sym typeface="Questrial"/>
            </a:endParaRPr>
          </a:p>
          <a:p>
            <a:pPr indent="-355600" lvl="0" marL="457200" rtl="0" algn="l">
              <a:spcBef>
                <a:spcPts val="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Standard microfet paired with an amplifier</a:t>
            </a:r>
            <a:endParaRPr sz="2000">
              <a:solidFill>
                <a:schemeClr val="dk2"/>
              </a:solidFill>
              <a:latin typeface="Questrial"/>
              <a:ea typeface="Questrial"/>
              <a:cs typeface="Questrial"/>
              <a:sym typeface="Questrial"/>
            </a:endParaRPr>
          </a:p>
          <a:p>
            <a:pPr indent="-355600" lvl="0" marL="457200" rtl="0" algn="l">
              <a:spcBef>
                <a:spcPts val="100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Using an algorithm designed by JR Jamora</a:t>
            </a:r>
            <a:endParaRPr sz="2000">
              <a:solidFill>
                <a:schemeClr val="dk2"/>
              </a:solidFill>
              <a:latin typeface="Questrial"/>
              <a:ea typeface="Questrial"/>
              <a:cs typeface="Questrial"/>
              <a:sym typeface="Questrial"/>
            </a:endParaRPr>
          </a:p>
          <a:p>
            <a:pPr indent="-355600" lvl="0" marL="457200" rtl="0" algn="l">
              <a:spcBef>
                <a:spcPts val="100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Can detect sufficient agitation and signal when Agitation stops.</a:t>
            </a:r>
            <a:endParaRPr sz="2000">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Chaff Collection</a:t>
            </a:r>
            <a:endParaRPr/>
          </a:p>
        </p:txBody>
      </p:sp>
      <p:pic>
        <p:nvPicPr>
          <p:cNvPr id="162" name="Google Shape;162;p25"/>
          <p:cNvPicPr preferRelativeResize="0"/>
          <p:nvPr/>
        </p:nvPicPr>
        <p:blipFill>
          <a:blip r:embed="rId3">
            <a:alphaModFix/>
          </a:blip>
          <a:stretch>
            <a:fillRect/>
          </a:stretch>
        </p:blipFill>
        <p:spPr>
          <a:xfrm>
            <a:off x="311725" y="1695725"/>
            <a:ext cx="3662749" cy="2747047"/>
          </a:xfrm>
          <a:prstGeom prst="rect">
            <a:avLst/>
          </a:prstGeom>
          <a:noFill/>
          <a:ln>
            <a:noFill/>
          </a:ln>
        </p:spPr>
      </p:pic>
      <p:pic>
        <p:nvPicPr>
          <p:cNvPr id="163" name="Google Shape;163;p25"/>
          <p:cNvPicPr preferRelativeResize="0"/>
          <p:nvPr/>
        </p:nvPicPr>
        <p:blipFill rotWithShape="1">
          <a:blip r:embed="rId4">
            <a:alphaModFix/>
          </a:blip>
          <a:srcRect b="4145" l="0" r="0" t="5536"/>
          <a:stretch/>
        </p:blipFill>
        <p:spPr>
          <a:xfrm>
            <a:off x="5883575" y="1695725"/>
            <a:ext cx="2387644" cy="2747050"/>
          </a:xfrm>
          <a:prstGeom prst="rect">
            <a:avLst/>
          </a:prstGeom>
          <a:noFill/>
          <a:ln>
            <a:noFill/>
          </a:ln>
        </p:spPr>
      </p:pic>
      <p:sp>
        <p:nvSpPr>
          <p:cNvPr id="164" name="Google Shape;164;p25"/>
          <p:cNvSpPr txBox="1"/>
          <p:nvPr/>
        </p:nvSpPr>
        <p:spPr>
          <a:xfrm>
            <a:off x="429350"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1 Prototype</a:t>
            </a:r>
            <a:endParaRPr sz="3000">
              <a:solidFill>
                <a:schemeClr val="dk2"/>
              </a:solidFill>
              <a:latin typeface="Questrial"/>
              <a:ea typeface="Questrial"/>
              <a:cs typeface="Questrial"/>
              <a:sym typeface="Questrial"/>
            </a:endParaRPr>
          </a:p>
        </p:txBody>
      </p:sp>
      <p:sp>
        <p:nvSpPr>
          <p:cNvPr id="165" name="Google Shape;165;p25"/>
          <p:cNvSpPr txBox="1"/>
          <p:nvPr/>
        </p:nvSpPr>
        <p:spPr>
          <a:xfrm>
            <a:off x="5412600"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2 Prototype</a:t>
            </a:r>
            <a:endParaRPr sz="3000">
              <a:solidFill>
                <a:schemeClr val="dk2"/>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Heat Testing</a:t>
            </a:r>
            <a:endParaRPr sz="4200"/>
          </a:p>
        </p:txBody>
      </p:sp>
      <p:sp>
        <p:nvSpPr>
          <p:cNvPr id="171" name="Google Shape;171;p26"/>
          <p:cNvSpPr txBox="1"/>
          <p:nvPr/>
        </p:nvSpPr>
        <p:spPr>
          <a:xfrm>
            <a:off x="9518850" y="2244450"/>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estrial"/>
                <a:ea typeface="Questrial"/>
                <a:cs typeface="Questrial"/>
                <a:sym typeface="Questrial"/>
              </a:rPr>
              <a:t>Talk about using thinner piping to reduce heat loss to materials, likely be able to reach higher temps and thus roast more than 120 beans</a:t>
            </a:r>
            <a:endParaRPr>
              <a:latin typeface="Questrial"/>
              <a:ea typeface="Questrial"/>
              <a:cs typeface="Questrial"/>
              <a:sym typeface="Questrial"/>
            </a:endParaRPr>
          </a:p>
          <a:p>
            <a:pPr indent="0" lvl="0" marL="0" rtl="0" algn="l">
              <a:spcBef>
                <a:spcPts val="0"/>
              </a:spcBef>
              <a:spcAft>
                <a:spcPts val="0"/>
              </a:spcAft>
              <a:buNone/>
            </a:pPr>
            <a:r>
              <a:t/>
            </a:r>
            <a:endParaRPr>
              <a:latin typeface="Questrial"/>
              <a:ea typeface="Questrial"/>
              <a:cs typeface="Questrial"/>
              <a:sym typeface="Questrial"/>
            </a:endParaRPr>
          </a:p>
        </p:txBody>
      </p:sp>
      <p:sp>
        <p:nvSpPr>
          <p:cNvPr id="172" name="Google Shape;172;p26"/>
          <p:cNvSpPr txBox="1"/>
          <p:nvPr/>
        </p:nvSpPr>
        <p:spPr>
          <a:xfrm>
            <a:off x="80575" y="1377575"/>
            <a:ext cx="8970900" cy="366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Black iron piping used for Design 1 prototype </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Black iron proved to be </a:t>
            </a:r>
            <a:r>
              <a:rPr lang="en" sz="2400">
                <a:solidFill>
                  <a:schemeClr val="dk2"/>
                </a:solidFill>
                <a:latin typeface="Questrial"/>
                <a:ea typeface="Questrial"/>
                <a:cs typeface="Questrial"/>
                <a:sym typeface="Questrial"/>
              </a:rPr>
              <a:t>inefficient for heat transfer</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Thinner metal piping used for Design 2</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Will allow for greater heat transfer resulting in more beans being roasted at once</a:t>
            </a:r>
            <a:r>
              <a:rPr lang="en" sz="2400">
                <a:solidFill>
                  <a:schemeClr val="dk2"/>
                </a:solidFill>
                <a:latin typeface="Questrial"/>
                <a:ea typeface="Questrial"/>
                <a:cs typeface="Questrial"/>
                <a:sym typeface="Questrial"/>
              </a:rPr>
              <a:t> </a:t>
            </a:r>
            <a:endParaRPr sz="2400">
              <a:solidFill>
                <a:schemeClr val="dk2"/>
              </a:solidFill>
              <a:latin typeface="Questrial"/>
              <a:ea typeface="Questrial"/>
              <a:cs typeface="Questrial"/>
              <a:sym typeface="Questrial"/>
            </a:endParaRPr>
          </a:p>
          <a:p>
            <a:pPr indent="0" lvl="0" marL="0" rtl="0" algn="l">
              <a:spcBef>
                <a:spcPts val="0"/>
              </a:spcBef>
              <a:spcAft>
                <a:spcPts val="0"/>
              </a:spcAft>
              <a:buNone/>
            </a:pPr>
            <a:r>
              <a:t/>
            </a:r>
            <a:endParaRPr sz="2400">
              <a:solidFill>
                <a:schemeClr val="dk2"/>
              </a:solidFill>
              <a:latin typeface="Questrial"/>
              <a:ea typeface="Questrial"/>
              <a:cs typeface="Questrial"/>
              <a:sym typeface="Questrial"/>
            </a:endParaRPr>
          </a:p>
        </p:txBody>
      </p:sp>
      <p:pic>
        <p:nvPicPr>
          <p:cNvPr id="173" name="Google Shape;173;p26"/>
          <p:cNvPicPr preferRelativeResize="0"/>
          <p:nvPr/>
        </p:nvPicPr>
        <p:blipFill>
          <a:blip r:embed="rId3">
            <a:alphaModFix/>
          </a:blip>
          <a:stretch>
            <a:fillRect/>
          </a:stretch>
        </p:blipFill>
        <p:spPr>
          <a:xfrm>
            <a:off x="523725" y="3329100"/>
            <a:ext cx="3048499" cy="1714775"/>
          </a:xfrm>
          <a:prstGeom prst="rect">
            <a:avLst/>
          </a:prstGeom>
          <a:noFill/>
          <a:ln>
            <a:noFill/>
          </a:ln>
        </p:spPr>
      </p:pic>
      <p:pic>
        <p:nvPicPr>
          <p:cNvPr id="174" name="Google Shape;174;p26"/>
          <p:cNvPicPr preferRelativeResize="0"/>
          <p:nvPr/>
        </p:nvPicPr>
        <p:blipFill>
          <a:blip r:embed="rId4">
            <a:alphaModFix/>
          </a:blip>
          <a:stretch>
            <a:fillRect/>
          </a:stretch>
        </p:blipFill>
        <p:spPr>
          <a:xfrm>
            <a:off x="4572000" y="2899049"/>
            <a:ext cx="2238250" cy="2128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PCB</a:t>
            </a:r>
            <a:endParaRPr sz="4200"/>
          </a:p>
        </p:txBody>
      </p:sp>
      <p:pic>
        <p:nvPicPr>
          <p:cNvPr id="180" name="Google Shape;180;p27"/>
          <p:cNvPicPr preferRelativeResize="0"/>
          <p:nvPr/>
        </p:nvPicPr>
        <p:blipFill>
          <a:blip r:embed="rId3">
            <a:alphaModFix/>
          </a:blip>
          <a:stretch>
            <a:fillRect/>
          </a:stretch>
        </p:blipFill>
        <p:spPr>
          <a:xfrm rot="5400000">
            <a:off x="1266638" y="568527"/>
            <a:ext cx="2970050" cy="4879876"/>
          </a:xfrm>
          <a:prstGeom prst="rect">
            <a:avLst/>
          </a:prstGeom>
          <a:noFill/>
          <a:ln>
            <a:noFill/>
          </a:ln>
        </p:spPr>
      </p:pic>
      <p:pic>
        <p:nvPicPr>
          <p:cNvPr id="181" name="Google Shape;181;p27"/>
          <p:cNvPicPr preferRelativeResize="0"/>
          <p:nvPr/>
        </p:nvPicPr>
        <p:blipFill>
          <a:blip r:embed="rId4">
            <a:alphaModFix/>
          </a:blip>
          <a:stretch>
            <a:fillRect/>
          </a:stretch>
        </p:blipFill>
        <p:spPr>
          <a:xfrm>
            <a:off x="6363274" y="1337450"/>
            <a:ext cx="1784601" cy="3156050"/>
          </a:xfrm>
          <a:prstGeom prst="rect">
            <a:avLst/>
          </a:prstGeom>
          <a:noFill/>
          <a:ln>
            <a:noFill/>
          </a:ln>
        </p:spPr>
      </p:pic>
      <p:sp>
        <p:nvSpPr>
          <p:cNvPr id="182" name="Google Shape;182;p27"/>
          <p:cNvSpPr txBox="1"/>
          <p:nvPr/>
        </p:nvSpPr>
        <p:spPr>
          <a:xfrm>
            <a:off x="835450" y="4660350"/>
            <a:ext cx="3736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PCB Layout</a:t>
            </a:r>
            <a:endParaRPr>
              <a:latin typeface="Questrial"/>
              <a:ea typeface="Questrial"/>
              <a:cs typeface="Questrial"/>
              <a:sym typeface="Questrial"/>
            </a:endParaRPr>
          </a:p>
        </p:txBody>
      </p:sp>
      <p:sp>
        <p:nvSpPr>
          <p:cNvPr id="183" name="Google Shape;183;p27"/>
          <p:cNvSpPr txBox="1"/>
          <p:nvPr/>
        </p:nvSpPr>
        <p:spPr>
          <a:xfrm>
            <a:off x="6492275" y="4640225"/>
            <a:ext cx="15399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Oshpark Render</a:t>
            </a:r>
            <a:endParaRPr>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Wireless Comms</a:t>
            </a:r>
            <a:endParaRPr sz="4200"/>
          </a:p>
        </p:txBody>
      </p:sp>
      <p:sp>
        <p:nvSpPr>
          <p:cNvPr id="189" name="Google Shape;189;p28"/>
          <p:cNvSpPr txBox="1"/>
          <p:nvPr/>
        </p:nvSpPr>
        <p:spPr>
          <a:xfrm>
            <a:off x="7701000" y="25575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8"/>
          <p:cNvPicPr preferRelativeResize="0"/>
          <p:nvPr/>
        </p:nvPicPr>
        <p:blipFill rotWithShape="1">
          <a:blip r:embed="rId3">
            <a:alphaModFix/>
          </a:blip>
          <a:srcRect b="17094" l="9747" r="0" t="23196"/>
          <a:stretch/>
        </p:blipFill>
        <p:spPr>
          <a:xfrm>
            <a:off x="4602325" y="1558627"/>
            <a:ext cx="3736500" cy="3296079"/>
          </a:xfrm>
          <a:prstGeom prst="rect">
            <a:avLst/>
          </a:prstGeom>
          <a:noFill/>
          <a:ln>
            <a:noFill/>
          </a:ln>
        </p:spPr>
      </p:pic>
      <p:pic>
        <p:nvPicPr>
          <p:cNvPr id="191" name="Google Shape;191;p28"/>
          <p:cNvPicPr preferRelativeResize="0"/>
          <p:nvPr/>
        </p:nvPicPr>
        <p:blipFill>
          <a:blip r:embed="rId4">
            <a:alphaModFix/>
          </a:blip>
          <a:stretch>
            <a:fillRect/>
          </a:stretch>
        </p:blipFill>
        <p:spPr>
          <a:xfrm>
            <a:off x="171425" y="1882688"/>
            <a:ext cx="4286250" cy="2647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Phone App</a:t>
            </a:r>
            <a:endParaRPr sz="4200"/>
          </a:p>
        </p:txBody>
      </p:sp>
      <p:pic>
        <p:nvPicPr>
          <p:cNvPr id="197" name="Google Shape;197;p29"/>
          <p:cNvPicPr preferRelativeResize="0"/>
          <p:nvPr/>
        </p:nvPicPr>
        <p:blipFill>
          <a:blip r:embed="rId3">
            <a:alphaModFix/>
          </a:blip>
          <a:stretch>
            <a:fillRect/>
          </a:stretch>
        </p:blipFill>
        <p:spPr>
          <a:xfrm>
            <a:off x="1799500" y="1292325"/>
            <a:ext cx="2166299" cy="3851174"/>
          </a:xfrm>
          <a:prstGeom prst="rect">
            <a:avLst/>
          </a:prstGeom>
          <a:noFill/>
          <a:ln>
            <a:noFill/>
          </a:ln>
        </p:spPr>
      </p:pic>
      <p:pic>
        <p:nvPicPr>
          <p:cNvPr id="198" name="Google Shape;198;p29"/>
          <p:cNvPicPr preferRelativeResize="0"/>
          <p:nvPr/>
        </p:nvPicPr>
        <p:blipFill rotWithShape="1">
          <a:blip r:embed="rId4">
            <a:alphaModFix/>
          </a:blip>
          <a:srcRect b="51339" l="2386" r="1754" t="13630"/>
          <a:stretch/>
        </p:blipFill>
        <p:spPr>
          <a:xfrm>
            <a:off x="4281826" y="2656700"/>
            <a:ext cx="3735850" cy="2426827"/>
          </a:xfrm>
          <a:prstGeom prst="rect">
            <a:avLst/>
          </a:prstGeom>
          <a:noFill/>
          <a:ln>
            <a:noFill/>
          </a:ln>
        </p:spPr>
      </p:pic>
      <p:sp>
        <p:nvSpPr>
          <p:cNvPr id="199" name="Google Shape;199;p29"/>
          <p:cNvSpPr txBox="1"/>
          <p:nvPr/>
        </p:nvSpPr>
        <p:spPr>
          <a:xfrm>
            <a:off x="4281825" y="1404700"/>
            <a:ext cx="4550400" cy="1886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Roast Details</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3 Roast Profiles</a:t>
            </a:r>
            <a:endParaRPr sz="2400">
              <a:solidFill>
                <a:schemeClr val="dk2"/>
              </a:solidFill>
              <a:latin typeface="Questrial"/>
              <a:ea typeface="Questrial"/>
              <a:cs typeface="Questrial"/>
              <a:sym typeface="Questrial"/>
            </a:endParaRPr>
          </a:p>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Manual Mode</a:t>
            </a:r>
            <a:endParaRPr sz="2400">
              <a:solidFill>
                <a:schemeClr val="dk2"/>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Phone App (cont.)</a:t>
            </a:r>
            <a:endParaRPr sz="4200"/>
          </a:p>
        </p:txBody>
      </p:sp>
      <p:pic>
        <p:nvPicPr>
          <p:cNvPr id="205" name="Google Shape;205;p30"/>
          <p:cNvPicPr preferRelativeResize="0"/>
          <p:nvPr/>
        </p:nvPicPr>
        <p:blipFill rotWithShape="1">
          <a:blip r:embed="rId3">
            <a:alphaModFix/>
          </a:blip>
          <a:srcRect b="21389" l="20105" r="25585" t="16595"/>
          <a:stretch/>
        </p:blipFill>
        <p:spPr>
          <a:xfrm>
            <a:off x="7252000" y="1457425"/>
            <a:ext cx="1673051" cy="2547347"/>
          </a:xfrm>
          <a:prstGeom prst="rect">
            <a:avLst/>
          </a:prstGeom>
          <a:noFill/>
          <a:ln>
            <a:noFill/>
          </a:ln>
        </p:spPr>
      </p:pic>
      <p:pic>
        <p:nvPicPr>
          <p:cNvPr id="206" name="Google Shape;206;p30"/>
          <p:cNvPicPr preferRelativeResize="0"/>
          <p:nvPr/>
        </p:nvPicPr>
        <p:blipFill rotWithShape="1">
          <a:blip r:embed="rId4">
            <a:alphaModFix/>
          </a:blip>
          <a:srcRect b="5358" l="18907" r="26976" t="19481"/>
          <a:stretch/>
        </p:blipFill>
        <p:spPr>
          <a:xfrm>
            <a:off x="2382962" y="1457414"/>
            <a:ext cx="1767052" cy="3272220"/>
          </a:xfrm>
          <a:prstGeom prst="rect">
            <a:avLst/>
          </a:prstGeom>
          <a:noFill/>
          <a:ln>
            <a:noFill/>
          </a:ln>
        </p:spPr>
      </p:pic>
      <p:pic>
        <p:nvPicPr>
          <p:cNvPr id="207" name="Google Shape;207;p30"/>
          <p:cNvPicPr preferRelativeResize="0"/>
          <p:nvPr/>
        </p:nvPicPr>
        <p:blipFill rotWithShape="1">
          <a:blip r:embed="rId5">
            <a:alphaModFix/>
          </a:blip>
          <a:srcRect b="17973" l="20653" r="25391" t="23690"/>
          <a:stretch/>
        </p:blipFill>
        <p:spPr>
          <a:xfrm>
            <a:off x="126900" y="1457425"/>
            <a:ext cx="1767059" cy="2547347"/>
          </a:xfrm>
          <a:prstGeom prst="rect">
            <a:avLst/>
          </a:prstGeom>
          <a:noFill/>
          <a:ln>
            <a:noFill/>
          </a:ln>
        </p:spPr>
      </p:pic>
      <p:pic>
        <p:nvPicPr>
          <p:cNvPr id="208" name="Google Shape;208;p30"/>
          <p:cNvPicPr preferRelativeResize="0"/>
          <p:nvPr/>
        </p:nvPicPr>
        <p:blipFill rotWithShape="1">
          <a:blip r:embed="rId6">
            <a:alphaModFix/>
          </a:blip>
          <a:srcRect b="15531" l="13972" r="33119" t="27472"/>
          <a:stretch/>
        </p:blipFill>
        <p:spPr>
          <a:xfrm>
            <a:off x="4867537" y="1457426"/>
            <a:ext cx="1767052" cy="2537942"/>
          </a:xfrm>
          <a:prstGeom prst="rect">
            <a:avLst/>
          </a:prstGeom>
          <a:noFill/>
          <a:ln>
            <a:noFill/>
          </a:ln>
        </p:spPr>
      </p:pic>
      <p:sp>
        <p:nvSpPr>
          <p:cNvPr id="209" name="Google Shape;209;p30"/>
          <p:cNvSpPr txBox="1"/>
          <p:nvPr/>
        </p:nvSpPr>
        <p:spPr>
          <a:xfrm>
            <a:off x="68975" y="3879700"/>
            <a:ext cx="1824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Home page</a:t>
            </a:r>
            <a:endParaRPr sz="2400">
              <a:solidFill>
                <a:schemeClr val="dk2"/>
              </a:solidFill>
              <a:latin typeface="Questrial"/>
              <a:ea typeface="Questrial"/>
              <a:cs typeface="Questrial"/>
              <a:sym typeface="Questrial"/>
            </a:endParaRPr>
          </a:p>
        </p:txBody>
      </p:sp>
      <p:sp>
        <p:nvSpPr>
          <p:cNvPr id="210" name="Google Shape;210;p30"/>
          <p:cNvSpPr txBox="1"/>
          <p:nvPr/>
        </p:nvSpPr>
        <p:spPr>
          <a:xfrm>
            <a:off x="2299038" y="4653425"/>
            <a:ext cx="20109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 Details</a:t>
            </a:r>
            <a:endParaRPr sz="2400">
              <a:solidFill>
                <a:schemeClr val="dk2"/>
              </a:solidFill>
              <a:latin typeface="Questrial"/>
              <a:ea typeface="Questrial"/>
              <a:cs typeface="Questrial"/>
              <a:sym typeface="Questrial"/>
            </a:endParaRPr>
          </a:p>
        </p:txBody>
      </p:sp>
      <p:sp>
        <p:nvSpPr>
          <p:cNvPr id="211" name="Google Shape;211;p30"/>
          <p:cNvSpPr txBox="1"/>
          <p:nvPr/>
        </p:nvSpPr>
        <p:spPr>
          <a:xfrm>
            <a:off x="4715013" y="3923875"/>
            <a:ext cx="20799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Click “+” on home page</a:t>
            </a:r>
            <a:endParaRPr sz="2400">
              <a:solidFill>
                <a:schemeClr val="dk2"/>
              </a:solidFill>
              <a:latin typeface="Questrial"/>
              <a:ea typeface="Questrial"/>
              <a:cs typeface="Questrial"/>
              <a:sym typeface="Questrial"/>
            </a:endParaRPr>
          </a:p>
        </p:txBody>
      </p:sp>
      <p:sp>
        <p:nvSpPr>
          <p:cNvPr id="212" name="Google Shape;212;p30"/>
          <p:cNvSpPr txBox="1"/>
          <p:nvPr/>
        </p:nvSpPr>
        <p:spPr>
          <a:xfrm>
            <a:off x="7132950" y="3932850"/>
            <a:ext cx="1893600" cy="8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Add Bean menu</a:t>
            </a:r>
            <a:endParaRPr sz="2400">
              <a:solidFill>
                <a:schemeClr val="dk2"/>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System Test</a:t>
            </a:r>
            <a:endParaRPr/>
          </a:p>
        </p:txBody>
      </p:sp>
      <p:pic>
        <p:nvPicPr>
          <p:cNvPr id="218" name="Google Shape;218;p31"/>
          <p:cNvPicPr preferRelativeResize="0"/>
          <p:nvPr/>
        </p:nvPicPr>
        <p:blipFill rotWithShape="1">
          <a:blip r:embed="rId3">
            <a:alphaModFix/>
          </a:blip>
          <a:srcRect b="0" l="0" r="0" t="0"/>
          <a:stretch/>
        </p:blipFill>
        <p:spPr>
          <a:xfrm>
            <a:off x="4891550" y="1459525"/>
            <a:ext cx="4065075" cy="3198308"/>
          </a:xfrm>
          <a:prstGeom prst="rect">
            <a:avLst/>
          </a:prstGeom>
          <a:noFill/>
          <a:ln>
            <a:noFill/>
          </a:ln>
        </p:spPr>
      </p:pic>
      <p:pic>
        <p:nvPicPr>
          <p:cNvPr id="219" name="Google Shape;219;p31"/>
          <p:cNvPicPr preferRelativeResize="0"/>
          <p:nvPr/>
        </p:nvPicPr>
        <p:blipFill>
          <a:blip r:embed="rId4">
            <a:alphaModFix/>
          </a:blip>
          <a:stretch>
            <a:fillRect/>
          </a:stretch>
        </p:blipFill>
        <p:spPr>
          <a:xfrm>
            <a:off x="311725" y="1459525"/>
            <a:ext cx="4065075" cy="3198308"/>
          </a:xfrm>
          <a:prstGeom prst="rect">
            <a:avLst/>
          </a:prstGeom>
          <a:noFill/>
          <a:ln>
            <a:noFill/>
          </a:ln>
        </p:spPr>
      </p:pic>
      <p:sp>
        <p:nvSpPr>
          <p:cNvPr id="220" name="Google Shape;220;p31"/>
          <p:cNvSpPr txBox="1"/>
          <p:nvPr/>
        </p:nvSpPr>
        <p:spPr>
          <a:xfrm>
            <a:off x="879663" y="4581625"/>
            <a:ext cx="29292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Before PID Tuning</a:t>
            </a:r>
            <a:endParaRPr sz="2400">
              <a:solidFill>
                <a:schemeClr val="dk2"/>
              </a:solidFill>
              <a:latin typeface="Questrial"/>
              <a:ea typeface="Questrial"/>
              <a:cs typeface="Questrial"/>
              <a:sym typeface="Questrial"/>
            </a:endParaRPr>
          </a:p>
        </p:txBody>
      </p:sp>
      <p:sp>
        <p:nvSpPr>
          <p:cNvPr id="221" name="Google Shape;221;p31"/>
          <p:cNvSpPr txBox="1"/>
          <p:nvPr/>
        </p:nvSpPr>
        <p:spPr>
          <a:xfrm>
            <a:off x="5459475" y="4581625"/>
            <a:ext cx="29292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After</a:t>
            </a:r>
            <a:r>
              <a:rPr lang="en" sz="2400">
                <a:solidFill>
                  <a:schemeClr val="dk2"/>
                </a:solidFill>
                <a:latin typeface="Questrial"/>
                <a:ea typeface="Questrial"/>
                <a:cs typeface="Questrial"/>
                <a:sym typeface="Questrial"/>
              </a:rPr>
              <a:t> PID Tuning</a:t>
            </a:r>
            <a:endParaRPr sz="2400">
              <a:solidFill>
                <a:schemeClr val="dk2"/>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Noah Siano</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Computer</a:t>
            </a:r>
            <a:r>
              <a:rPr lang="en" sz="1100">
                <a:solidFill>
                  <a:schemeClr val="dk2"/>
                </a:solidFill>
                <a:latin typeface="Questrial"/>
                <a:ea typeface="Questrial"/>
                <a:cs typeface="Questrial"/>
                <a:sym typeface="Questrial"/>
              </a:rPr>
              <a:t>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Application Development</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Website Development</a:t>
            </a:r>
            <a:endParaRPr sz="1100">
              <a:solidFill>
                <a:schemeClr val="dk2"/>
              </a:solidFill>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Chaise Farrar</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Computer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Embedded Design</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Team Lead</a:t>
            </a:r>
            <a:endParaRPr>
              <a:solidFill>
                <a:schemeClr val="dk2"/>
              </a:solidFill>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Drake Bolland</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Mechanical Design</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a:solidFill>
                <a:schemeClr val="dk2"/>
              </a:solidFill>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JR Jamora</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Thermodynamic Modeling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a:solidFill>
                <a:schemeClr val="dk2"/>
              </a:solidFill>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Rebecca Siciliano</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a:t>
            </a:r>
            <a:r>
              <a:rPr lang="en" sz="1100">
                <a:solidFill>
                  <a:schemeClr val="dk2"/>
                </a:solidFill>
                <a:latin typeface="Questrial"/>
                <a:ea typeface="Questrial"/>
                <a:cs typeface="Questrial"/>
                <a:sym typeface="Questrial"/>
              </a:rPr>
              <a:t>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Thermodynamic Modeling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sz="1100">
              <a:solidFill>
                <a:schemeClr val="dk2"/>
              </a:solidFill>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Future Plans</a:t>
            </a:r>
            <a:endParaRPr sz="4200"/>
          </a:p>
        </p:txBody>
      </p:sp>
      <p:sp>
        <p:nvSpPr>
          <p:cNvPr id="227" name="Google Shape;227;p32"/>
          <p:cNvSpPr txBox="1"/>
          <p:nvPr>
            <p:ph idx="1" type="body"/>
          </p:nvPr>
        </p:nvSpPr>
        <p:spPr>
          <a:xfrm>
            <a:off x="311700" y="1486675"/>
            <a:ext cx="8520600" cy="3382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Send off PCB schematic for printing</a:t>
            </a:r>
            <a:endParaRPr/>
          </a:p>
          <a:p>
            <a:pPr indent="-381000" lvl="0" marL="457200" rtl="0" algn="l">
              <a:lnSpc>
                <a:spcPct val="150000"/>
              </a:lnSpc>
              <a:spcBef>
                <a:spcPts val="0"/>
              </a:spcBef>
              <a:spcAft>
                <a:spcPts val="0"/>
              </a:spcAft>
              <a:buSzPts val="2400"/>
              <a:buChar char="●"/>
            </a:pPr>
            <a:r>
              <a:rPr lang="en"/>
              <a:t>Order metals to be fabricated</a:t>
            </a:r>
            <a:endParaRPr/>
          </a:p>
          <a:p>
            <a:pPr indent="-381000" lvl="0" marL="457200" rtl="0" algn="l">
              <a:lnSpc>
                <a:spcPct val="150000"/>
              </a:lnSpc>
              <a:spcBef>
                <a:spcPts val="0"/>
              </a:spcBef>
              <a:spcAft>
                <a:spcPts val="0"/>
              </a:spcAft>
              <a:buSzPts val="2400"/>
              <a:buChar char="●"/>
            </a:pPr>
            <a:r>
              <a:rPr lang="en"/>
              <a:t>3D print cyclone </a:t>
            </a:r>
            <a:r>
              <a:rPr lang="en"/>
              <a:t>separator</a:t>
            </a:r>
            <a:r>
              <a:rPr lang="en"/>
              <a:t> with high-temp resin</a:t>
            </a:r>
            <a:endParaRPr/>
          </a:p>
          <a:p>
            <a:pPr indent="-381000" lvl="0" marL="457200" rtl="0" algn="l">
              <a:lnSpc>
                <a:spcPct val="150000"/>
              </a:lnSpc>
              <a:spcBef>
                <a:spcPts val="0"/>
              </a:spcBef>
              <a:spcAft>
                <a:spcPts val="0"/>
              </a:spcAft>
              <a:buSzPts val="2400"/>
              <a:buChar char="●"/>
            </a:pPr>
            <a:r>
              <a:rPr lang="en"/>
              <a:t>Update smartphone app to have custom roasts</a:t>
            </a:r>
            <a:endParaRPr/>
          </a:p>
          <a:p>
            <a:pPr indent="-381000" lvl="0" marL="457200" rtl="0" algn="l">
              <a:lnSpc>
                <a:spcPct val="150000"/>
              </a:lnSpc>
              <a:spcBef>
                <a:spcPts val="0"/>
              </a:spcBef>
              <a:spcAft>
                <a:spcPts val="0"/>
              </a:spcAft>
              <a:buSzPts val="2400"/>
              <a:buChar char="●"/>
            </a:pPr>
            <a:r>
              <a:rPr lang="en"/>
              <a:t>April 9th - Assemble and test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33" name="Google Shape;233;p33"/>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[1] “Maxwell House,” Recipes. [Online]. Available: http://www.kraftrecipes.com/maxwell-house.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[2] “Folgers Coffee - The Best Part of Wakin' Up | Folgers Coffee,” History | Folgers Coffee. [Online]. Available: https://www.folgerscoffee.com/.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[3] “Single Serve Coffee Makers &amp; K-Cup Pods | Keurig®,” Keurig® Coffee Makers | Best Single Cup Coffee Machines. [Online]. Available: https://www.keurig.com/.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[4] “Roasting coffee beans in a wok on a kitchen </a:t>
            </a:r>
            <a:r>
              <a:rPr lang="en" sz="1200">
                <a:latin typeface="Roboto"/>
                <a:ea typeface="Roboto"/>
                <a:cs typeface="Roboto"/>
                <a:sym typeface="Roboto"/>
              </a:rPr>
              <a:t>stove top</a:t>
            </a:r>
            <a:r>
              <a:rPr lang="en" sz="1200">
                <a:latin typeface="Roboto"/>
                <a:ea typeface="Roboto"/>
                <a:cs typeface="Roboto"/>
                <a:sym typeface="Roboto"/>
              </a:rPr>
              <a:t>”, </a:t>
            </a:r>
            <a:r>
              <a:rPr lang="en" sz="1200">
                <a:latin typeface="Roboto"/>
                <a:ea typeface="Roboto"/>
                <a:cs typeface="Roboto"/>
                <a:sym typeface="Roboto"/>
              </a:rPr>
              <a:t>Wikipedia</a:t>
            </a:r>
            <a:r>
              <a:rPr lang="en" sz="1200">
                <a:latin typeface="Roboto"/>
                <a:ea typeface="Roboto"/>
                <a:cs typeface="Roboto"/>
                <a:sym typeface="Roboto"/>
              </a:rPr>
              <a:t>. [Online]. Available: </a:t>
            </a:r>
            <a:r>
              <a:rPr lang="en" sz="1200">
                <a:latin typeface="Roboto"/>
                <a:ea typeface="Roboto"/>
                <a:cs typeface="Roboto"/>
                <a:sym typeface="Roboto"/>
              </a:rPr>
              <a:t>https://commons.wikimedia.org/wiki/File:Wok_down_angle.jpg. [Accessed: 15-Nov-2018].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[5] L. Wallender, “Average Kitchen Size? Well, It's Complicated...,” The Spruce. [Online]. Available: https://www.thespruce.com/average-kitchen-size-1822119. [Accessed: 24 Sep. 2018].</a:t>
            </a:r>
            <a:endParaRPr sz="1200">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4"/>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39" name="Google Shape;239;p34"/>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40" name="Google Shape;240;p34"/>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719125" cy="24100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1044775" y="3354025"/>
            <a:ext cx="2330349" cy="1613050"/>
          </a:xfrm>
          <a:prstGeom prst="rect">
            <a:avLst/>
          </a:prstGeom>
          <a:noFill/>
          <a:ln>
            <a:noFill/>
          </a:ln>
        </p:spPr>
      </p:pic>
      <p:pic>
        <p:nvPicPr>
          <p:cNvPr id="95" name="Google Shape;95;p16"/>
          <p:cNvPicPr preferRelativeResize="0"/>
          <p:nvPr/>
        </p:nvPicPr>
        <p:blipFill>
          <a:blip r:embed="rId4">
            <a:alphaModFix/>
          </a:blip>
          <a:stretch>
            <a:fillRect/>
          </a:stretch>
        </p:blipFill>
        <p:spPr>
          <a:xfrm>
            <a:off x="266500" y="1326026"/>
            <a:ext cx="1826598" cy="1826598"/>
          </a:xfrm>
          <a:prstGeom prst="rect">
            <a:avLst/>
          </a:prstGeom>
          <a:noFill/>
          <a:ln>
            <a:noFill/>
          </a:ln>
          <a:effectLst>
            <a:outerShdw blurRad="142875" rotWithShape="0" algn="bl" dir="9360000" dist="19050">
              <a:srgbClr val="000000">
                <a:alpha val="66000"/>
              </a:srgbClr>
            </a:outerShdw>
          </a:effectLst>
        </p:spPr>
      </p:pic>
      <p:pic>
        <p:nvPicPr>
          <p:cNvPr id="96" name="Google Shape;96;p16"/>
          <p:cNvPicPr preferRelativeResize="0"/>
          <p:nvPr/>
        </p:nvPicPr>
        <p:blipFill>
          <a:blip r:embed="rId5">
            <a:alphaModFix/>
          </a:blip>
          <a:stretch>
            <a:fillRect/>
          </a:stretch>
        </p:blipFill>
        <p:spPr>
          <a:xfrm>
            <a:off x="3465325" y="1475675"/>
            <a:ext cx="2038398" cy="1910025"/>
          </a:xfrm>
          <a:prstGeom prst="rect">
            <a:avLst/>
          </a:prstGeom>
          <a:noFill/>
          <a:ln>
            <a:noFill/>
          </a:ln>
        </p:spPr>
      </p:pic>
      <p:sp>
        <p:nvSpPr>
          <p:cNvPr id="97" name="Google Shape;97;p16"/>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98" name="Google Shape;98;p16"/>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 [4]</a:t>
            </a:r>
            <a:endParaRPr sz="900">
              <a:solidFill>
                <a:schemeClr val="dk2"/>
              </a:solidFill>
              <a:latin typeface="Questrial"/>
              <a:ea typeface="Questrial"/>
              <a:cs typeface="Questrial"/>
              <a:sym typeface="Questrial"/>
            </a:endParaRPr>
          </a:p>
        </p:txBody>
      </p:sp>
      <p:pic>
        <p:nvPicPr>
          <p:cNvPr id="99" name="Google Shape;99;p16"/>
          <p:cNvPicPr preferRelativeResize="0"/>
          <p:nvPr/>
        </p:nvPicPr>
        <p:blipFill>
          <a:blip r:embed="rId6">
            <a:alphaModFix/>
          </a:blip>
          <a:stretch>
            <a:fillRect/>
          </a:stretch>
        </p:blipFill>
        <p:spPr>
          <a:xfrm>
            <a:off x="5802702" y="2993714"/>
            <a:ext cx="2631149" cy="1973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05" name="Google Shape;105;p17"/>
          <p:cNvPicPr preferRelativeResize="0"/>
          <p:nvPr/>
        </p:nvPicPr>
        <p:blipFill>
          <a:blip r:embed="rId3">
            <a:alphaModFix/>
          </a:blip>
          <a:stretch>
            <a:fillRect/>
          </a:stretch>
        </p:blipFill>
        <p:spPr>
          <a:xfrm>
            <a:off x="116325" y="2265095"/>
            <a:ext cx="8911354" cy="1482805"/>
          </a:xfrm>
          <a:prstGeom prst="rect">
            <a:avLst/>
          </a:prstGeom>
          <a:noFill/>
          <a:ln>
            <a:noFill/>
          </a:ln>
        </p:spPr>
      </p:pic>
      <p:pic>
        <p:nvPicPr>
          <p:cNvPr id="106" name="Google Shape;106;p17"/>
          <p:cNvPicPr preferRelativeResize="0"/>
          <p:nvPr/>
        </p:nvPicPr>
        <p:blipFill>
          <a:blip r:embed="rId4">
            <a:alphaModFix/>
          </a:blip>
          <a:stretch>
            <a:fillRect/>
          </a:stretch>
        </p:blipFill>
        <p:spPr>
          <a:xfrm>
            <a:off x="0" y="5219693"/>
            <a:ext cx="9144004" cy="18735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12" name="Google Shape;112;p18"/>
          <p:cNvGraphicFramePr/>
          <p:nvPr/>
        </p:nvGraphicFramePr>
        <p:xfrm>
          <a:off x="324313" y="1409575"/>
          <a:ext cx="3000000" cy="3000000"/>
        </p:xfrm>
        <a:graphic>
          <a:graphicData uri="http://schemas.openxmlformats.org/drawingml/2006/table">
            <a:tbl>
              <a:tblPr>
                <a:noFill/>
                <a:tableStyleId>{6DDE960D-34CA-4A89-B032-2BC2AE49D7B6}</a:tableStyleId>
              </a:tblPr>
              <a:tblGrid>
                <a:gridCol w="1022250"/>
                <a:gridCol w="3240075"/>
                <a:gridCol w="4233100"/>
              </a:tblGrid>
              <a:tr h="5735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Met?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t>
                      </a:r>
                      <a:r>
                        <a:rPr lang="en" sz="2400">
                          <a:solidFill>
                            <a:schemeClr val="dk2"/>
                          </a:solidFill>
                          <a:latin typeface="Questrial"/>
                          <a:ea typeface="Questrial"/>
                          <a:cs typeface="Questrial"/>
                          <a:sym typeface="Questrial"/>
                        </a:rPr>
                        <a:t>~120</a:t>
                      </a:r>
                      <a:r>
                        <a:rPr lang="en" sz="2400">
                          <a:solidFill>
                            <a:schemeClr val="dk2"/>
                          </a:solidFill>
                          <a:latin typeface="Questrial"/>
                          <a:ea typeface="Questrial"/>
                          <a:cs typeface="Questrial"/>
                          <a:sym typeface="Questrial"/>
                        </a:rPr>
                        <a:t>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215°C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No</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[5]</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18" name="Google Shape;118;p19"/>
          <p:cNvGraphicFramePr/>
          <p:nvPr/>
        </p:nvGraphicFramePr>
        <p:xfrm>
          <a:off x="309675" y="1477050"/>
          <a:ext cx="3000000" cy="3000000"/>
        </p:xfrm>
        <a:graphic>
          <a:graphicData uri="http://schemas.openxmlformats.org/drawingml/2006/table">
            <a:tbl>
              <a:tblPr>
                <a:noFill/>
                <a:tableStyleId>{6DDE960D-34CA-4A89-B032-2BC2AE49D7B6}</a:tableStyleId>
              </a:tblPr>
              <a:tblGrid>
                <a:gridCol w="1019200"/>
                <a:gridCol w="2762925"/>
                <a:gridCol w="4713275"/>
              </a:tblGrid>
              <a:tr h="63027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Met?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379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89292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8892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5379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24" name="Google Shape;124;p20"/>
          <p:cNvGraphicFramePr/>
          <p:nvPr/>
        </p:nvGraphicFramePr>
        <p:xfrm>
          <a:off x="309675" y="1507000"/>
          <a:ext cx="3000000" cy="3000000"/>
        </p:xfrm>
        <a:graphic>
          <a:graphicData uri="http://schemas.openxmlformats.org/drawingml/2006/table">
            <a:tbl>
              <a:tblPr>
                <a:noFill/>
                <a:tableStyleId>{6DDE960D-34CA-4A89-B032-2BC2AE49D7B6}</a:tableStyleId>
              </a:tblPr>
              <a:tblGrid>
                <a:gridCol w="2104900"/>
                <a:gridCol w="6390525"/>
              </a:tblGrid>
              <a:tr h="7192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1040950">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6557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Prototype Overview</a:t>
            </a:r>
            <a:endParaRPr sz="4200"/>
          </a:p>
        </p:txBody>
      </p:sp>
      <p:pic>
        <p:nvPicPr>
          <p:cNvPr id="130" name="Google Shape;130;p21"/>
          <p:cNvPicPr preferRelativeResize="0"/>
          <p:nvPr/>
        </p:nvPicPr>
        <p:blipFill rotWithShape="1">
          <a:blip r:embed="rId3">
            <a:alphaModFix/>
          </a:blip>
          <a:srcRect b="0" l="9868" r="7616" t="10849"/>
          <a:stretch/>
        </p:blipFill>
        <p:spPr>
          <a:xfrm>
            <a:off x="311725" y="1695725"/>
            <a:ext cx="3390025" cy="2747047"/>
          </a:xfrm>
          <a:prstGeom prst="rect">
            <a:avLst/>
          </a:prstGeom>
          <a:noFill/>
          <a:ln>
            <a:noFill/>
          </a:ln>
        </p:spPr>
      </p:pic>
      <p:pic>
        <p:nvPicPr>
          <p:cNvPr id="131" name="Google Shape;131;p21"/>
          <p:cNvPicPr preferRelativeResize="0"/>
          <p:nvPr/>
        </p:nvPicPr>
        <p:blipFill rotWithShape="1">
          <a:blip r:embed="rId4">
            <a:alphaModFix/>
          </a:blip>
          <a:srcRect b="0" l="0" r="0" t="0"/>
          <a:stretch/>
        </p:blipFill>
        <p:spPr>
          <a:xfrm>
            <a:off x="5398518" y="1695725"/>
            <a:ext cx="3433806" cy="2747050"/>
          </a:xfrm>
          <a:prstGeom prst="rect">
            <a:avLst/>
          </a:prstGeom>
          <a:noFill/>
          <a:ln>
            <a:noFill/>
          </a:ln>
        </p:spPr>
      </p:pic>
      <p:sp>
        <p:nvSpPr>
          <p:cNvPr id="132" name="Google Shape;132;p21"/>
          <p:cNvSpPr txBox="1"/>
          <p:nvPr/>
        </p:nvSpPr>
        <p:spPr>
          <a:xfrm>
            <a:off x="303925"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1 Prototype</a:t>
            </a:r>
            <a:endParaRPr sz="3000">
              <a:solidFill>
                <a:schemeClr val="dk2"/>
              </a:solidFill>
              <a:latin typeface="Questrial"/>
              <a:ea typeface="Questrial"/>
              <a:cs typeface="Questrial"/>
              <a:sym typeface="Questrial"/>
            </a:endParaRPr>
          </a:p>
        </p:txBody>
      </p:sp>
      <p:sp>
        <p:nvSpPr>
          <p:cNvPr id="133" name="Google Shape;133;p21"/>
          <p:cNvSpPr txBox="1"/>
          <p:nvPr/>
        </p:nvSpPr>
        <p:spPr>
          <a:xfrm>
            <a:off x="5412600"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2 Prototype</a:t>
            </a:r>
            <a:endParaRPr sz="3000">
              <a:solidFill>
                <a:schemeClr val="dk2"/>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